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3B23DC-514E-453D-B98F-4CB4C09DC280}">
  <a:tblStyle styleId="{603B23DC-514E-453D-B98F-4CB4C09DC28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7"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everyone.This is our project: Data-Driven Climate Forecasting, an exploratory and predictive analysis of temp from 2000-2080.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3c2c458b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3c2c458b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rPr>
              <a:t>When preparing the LSTM prediction modeling, we identified a gap in the GHG emissions dataset ending at 2024Q3. To ensure complete temporal coverage for model input, we used Prophet for forecasting. By converting historical data into a time series with explicit quarterly markers, Prophet automatically captures annual cyclical patterns.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302acca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302acca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302acca2b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302acca2b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rPr>
              <a:t>We implemented a simple LSTM model for prediction. LSTMs were chosen for their ability to learn long-term dependencies in time-series data. The model uses a single LSTM layer (50 units) and a linear output layer, optimized with Adam to minimize prediction errors. Our baseline LSTM model achieves strong performance in temperature prediction. The extremely low error rates indicate high precision in tracking both long-term trends and short-term fluctuations.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3bb0b843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3bb0b843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rPr>
              <a:t>Our enhanced LSTM architecture with stacked layers and dropout regularization showed reduced predictive accuracy compared to the simpler baseline. This suggests the added complexity may be capturing noise rather than true climate signals.</a:t>
            </a:r>
            <a:endParaRPr sz="1200">
              <a:solidFill>
                <a:srgbClr val="40404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3bb0b84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3bb0b84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rPr>
              <a:t>"We therefore implemented a simple LSTM model and created multiple supervised models for comparative analysis. Our model comparison reveals critical insights： While the LSTM achieved competitive accuracy, it requires significantly more computational resources and training time compared to linear methods. More critically, its sequential processing architecture shows diminishing returns on our dataset. </a:t>
            </a:r>
            <a:endParaRPr sz="1200">
              <a:solidFill>
                <a:srgbClr val="404040"/>
              </a:solidFill>
            </a:endParaRPr>
          </a:p>
          <a:p>
            <a:pPr indent="0" lvl="0" marL="0" rtl="0" algn="l">
              <a:spcBef>
                <a:spcPts val="0"/>
              </a:spcBef>
              <a:spcAft>
                <a:spcPts val="0"/>
              </a:spcAft>
              <a:buNone/>
            </a:pPr>
            <a:r>
              <a:rPr lang="en" sz="1200">
                <a:solidFill>
                  <a:srgbClr val="404040"/>
                </a:solidFill>
              </a:rPr>
              <a:t>However, we retain LSTM as our core model because its temporal awareness enables multi-step climate projections that traditional models cannot generate.</a:t>
            </a:r>
            <a:endParaRPr sz="1200">
              <a:solidFill>
                <a:srgbClr val="40404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3bb0b843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3bb0b843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In this section, we summarize two points in our project: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Key Insights from EDA</a:t>
            </a:r>
            <a:r>
              <a:rPr lang="en">
                <a:solidFill>
                  <a:schemeClr val="dk1"/>
                </a:solidFill>
              </a:rPr>
              <a:t>: We found that temperature variables (like TREFMXAV_U) show a clear warming trend, while precipitation variables (e.g., PRECT) are more uncertain.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Model Performance Comparison</a:t>
            </a:r>
            <a:r>
              <a:rPr lang="en">
                <a:solidFill>
                  <a:schemeClr val="dk1"/>
                </a:solidFill>
              </a:rPr>
              <a:t>: Simpler models were easier to interpret and avoided overfitting. Under our conditions, statistical models also outperformed more complex machine learning approaches.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3bb0b843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3bb0b843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Future Work, we have three directions: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Incorporate More Climate Variables</a:t>
            </a:r>
            <a:r>
              <a:rPr lang="en">
                <a:solidFill>
                  <a:schemeClr val="dk1"/>
                </a:solidFill>
              </a:rPr>
              <a:t>: We plan to add factors like ocean temperature and wind speed to improve predictions.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Model Integration and Comparison</a:t>
            </a:r>
            <a:r>
              <a:rPr lang="en">
                <a:solidFill>
                  <a:schemeClr val="dk1"/>
                </a:solidFill>
              </a:rPr>
              <a:t>: We’ll explore methods like ensemble or hybrid models for better balance between performance and interpretability.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Improve Data Quality and Updates</a:t>
            </a:r>
            <a:r>
              <a:rPr lang="en">
                <a:solidFill>
                  <a:schemeClr val="dk1"/>
                </a:solidFill>
              </a:rPr>
              <a:t>: We’ll keep gathering the latest climate and emissions data to refine our time series and minimize gaps.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3bb0b843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3bb0b843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302acca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302acca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As global climate change intensifies, we’re experiencing more frequent and severe extreme weather events—like the floods, wildfires, and droughts. As data scientists, we know that accurate predictions can help us reduce the damage caused by these events. Different climate variables—temperature, precipitation, wind, and snowfall—change in various ways under different scenarios, highlighting the uncertainties of our future climate. By examining these trends, we can better understand what to expect and prepare accordingly. To achieve this, we compare both machine learning and traditional statistical models, as their performance and reliability can vary, making a thorough comparison essential.  </a:t>
            </a:r>
            <a:r>
              <a:rPr lang="en">
                <a:solidFill>
                  <a:schemeClr val="dk1"/>
                </a:solidFill>
              </a:rPr>
              <a:t>With this context in mind, let’s look at the specific questions guiding our study:</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Climate projections are essential for predicting future climate conditions based on different greenhouse gas scenarios, allowing us to take early action against the consequences of climate change. Climate variables—such as temperature, precipitation, wind, and snow—evolve differently across various projections, reflecting the uncertainties and complexities of future climate patterns. Analyzing these variations helps identify trends and improve our understanding of potential climate shifts. To make accurate predictions, both machine learning and traditional statistical models are widely used, yet their performance and reliability can vary, highlighting the need for comparative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43bb0b843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43bb0b843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4302acca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4302acca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utilised 6 NETCDF datasets in this project covering the region of the United Kingdom. With each dataset containing 11 unique latitude points, 6 unique longitude points, and 27,374 time stamps. </a:t>
            </a:r>
            <a:r>
              <a:rPr lang="en"/>
              <a:t>Geographic coverage spans from 49.47° to 58.90° North with a Longitudinal range from 352.5° to 358.75° East. This data covers a comprehensive time period from 2006 to 2080 (74 years of data, 55 of which are projected).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3a0dd3d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3a0dd3d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three key preprocessing transformations:</a:t>
            </a:r>
            <a:endParaRPr/>
          </a:p>
          <a:p>
            <a:pPr indent="-298450" lvl="0" marL="457200" rtl="0" algn="l">
              <a:spcBef>
                <a:spcPts val="0"/>
              </a:spcBef>
              <a:spcAft>
                <a:spcPts val="0"/>
              </a:spcAft>
              <a:buSzPts val="1100"/>
              <a:buAutoNum type="arabicPeriod"/>
            </a:pPr>
            <a:r>
              <a:rPr lang="en"/>
              <a:t>Converted longitude from 0-360 to -180-180 range because it Improves mapping compatibility, Centers data on Prime Meridian and Aligns with Cartopy mapping library </a:t>
            </a:r>
            <a:endParaRPr/>
          </a:p>
          <a:p>
            <a:pPr indent="-298450" lvl="0" marL="457200" rtl="0" algn="l">
              <a:spcBef>
                <a:spcPts val="0"/>
              </a:spcBef>
              <a:spcAft>
                <a:spcPts val="0"/>
              </a:spcAft>
              <a:buSzPts val="1100"/>
              <a:buAutoNum type="arabicPeriod"/>
            </a:pPr>
            <a:r>
              <a:rPr lang="en"/>
              <a:t>Converted temperature from Kelvin to Celsius because </a:t>
            </a:r>
            <a:r>
              <a:rPr lang="en"/>
              <a:t>celsius</a:t>
            </a:r>
            <a:r>
              <a:rPr lang="en"/>
              <a:t> is easier for general audiences to understand</a:t>
            </a:r>
            <a:endParaRPr/>
          </a:p>
          <a:p>
            <a:pPr indent="-298450" lvl="0" marL="457200" rtl="0" algn="l">
              <a:spcBef>
                <a:spcPts val="0"/>
              </a:spcBef>
              <a:spcAft>
                <a:spcPts val="0"/>
              </a:spcAft>
              <a:buSzPts val="1100"/>
              <a:buAutoNum type="arabicPeriod"/>
            </a:pPr>
            <a:r>
              <a:rPr lang="en"/>
              <a:t>Created decade coordinates to group years into decades since this data spans for such a long length of time, it is helpful for viusalising and simplifying long-term </a:t>
            </a:r>
            <a:r>
              <a:rPr lang="en"/>
              <a:t>trends</a:t>
            </a:r>
            <a:r>
              <a:rPr lang="en"/>
              <a:t>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43a3a558f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43a3a558f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rgbClr val="616161"/>
                </a:solidFill>
                <a:latin typeface="Proxima Nova"/>
                <a:ea typeface="Proxima Nova"/>
                <a:cs typeface="Proxima Nova"/>
                <a:sym typeface="Proxima Nova"/>
              </a:rPr>
              <a:t>Time series of all variables were generated. All datasets agree with the overall positive correlation in TREFMXAV_U as we can see here with the graphs as well as the table comparing an early period of data to a later period. The difference is shown with delta.</a:t>
            </a:r>
            <a:endParaRPr sz="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3a3a558f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3a3a558f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it is worth noting that some variables predict different trends and outcomes for other variables, for </a:t>
            </a:r>
            <a:r>
              <a:rPr lang="en"/>
              <a:t>example</a:t>
            </a:r>
            <a:r>
              <a:rPr lang="en"/>
              <a:t> PRECT or precipitation rates differ for models, with some suggesting it will overall increase and others saying there is an overall decrease.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3a0dd3d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3a0dd3d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some EDA by examining daily Maximum temperature using 1 of the 6 datasets. A warming trend can be seen here, with lighter colours representing the higher temperatures.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3a3a558f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43a3a558f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examined daily maximum temperature averaged across all datasets and a warming </a:t>
            </a:r>
            <a:r>
              <a:rPr lang="en"/>
              <a:t>trends</a:t>
            </a:r>
            <a:r>
              <a:rPr lang="en"/>
              <a:t> can be seen here too. We found the average percentage increase change of maximum temperature is 11.87% across all datasets.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74700" y="217875"/>
            <a:ext cx="8638800" cy="2633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sz="3111"/>
          </a:p>
          <a:p>
            <a:pPr indent="0" lvl="0" marL="0" rtl="0" algn="l">
              <a:spcBef>
                <a:spcPts val="0"/>
              </a:spcBef>
              <a:spcAft>
                <a:spcPts val="0"/>
              </a:spcAft>
              <a:buNone/>
            </a:pPr>
            <a:r>
              <a:rPr lang="en" sz="3111"/>
              <a:t>Env DS Project 2</a:t>
            </a:r>
            <a:endParaRPr sz="3444"/>
          </a:p>
          <a:p>
            <a:pPr indent="0" lvl="0" marL="0" rtl="0" algn="l">
              <a:spcBef>
                <a:spcPts val="0"/>
              </a:spcBef>
              <a:spcAft>
                <a:spcPts val="0"/>
              </a:spcAft>
              <a:buNone/>
            </a:pPr>
            <a:r>
              <a:t/>
            </a:r>
            <a:endParaRPr sz="3444"/>
          </a:p>
          <a:p>
            <a:pPr indent="0" lvl="0" marL="0" rtl="0" algn="l">
              <a:spcBef>
                <a:spcPts val="0"/>
              </a:spcBef>
              <a:spcAft>
                <a:spcPts val="0"/>
              </a:spcAft>
              <a:buNone/>
            </a:pPr>
            <a:r>
              <a:rPr b="1" lang="en"/>
              <a:t>Da</a:t>
            </a:r>
            <a:r>
              <a:rPr b="1" lang="en" sz="4911"/>
              <a:t>ta-Driven Climate Forecasting</a:t>
            </a:r>
            <a:endParaRPr b="1" sz="4911"/>
          </a:p>
          <a:p>
            <a:pPr indent="0" lvl="0" marL="0" rtl="0" algn="l">
              <a:spcBef>
                <a:spcPts val="0"/>
              </a:spcBef>
              <a:spcAft>
                <a:spcPts val="0"/>
              </a:spcAft>
              <a:buNone/>
            </a:pPr>
            <a:br>
              <a:rPr lang="en" sz="1911"/>
            </a:br>
            <a:r>
              <a:rPr lang="en" sz="1911"/>
              <a:t>An Exploratory and Predictive Analysis of Temperature from 2000 to 2080</a:t>
            </a:r>
            <a:endParaRPr sz="1911"/>
          </a:p>
        </p:txBody>
      </p:sp>
      <p:sp>
        <p:nvSpPr>
          <p:cNvPr id="60" name="Google Shape;60;p13"/>
          <p:cNvSpPr txBox="1"/>
          <p:nvPr>
            <p:ph idx="1" type="subTitle"/>
          </p:nvPr>
        </p:nvSpPr>
        <p:spPr>
          <a:xfrm>
            <a:off x="467750" y="3448073"/>
            <a:ext cx="8252700" cy="1134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70"/>
              <a:buNone/>
            </a:pPr>
            <a:r>
              <a:rPr b="1" lang="en" sz="1740"/>
              <a:t>Presented By</a:t>
            </a:r>
            <a:br>
              <a:rPr b="1" lang="en" sz="1740"/>
            </a:br>
            <a:r>
              <a:rPr b="1" lang="en" sz="1740"/>
              <a:t> </a:t>
            </a:r>
            <a:br>
              <a:rPr b="1" lang="en" sz="1740"/>
            </a:br>
            <a:r>
              <a:rPr lang="en" sz="1670"/>
              <a:t>Zhihao Xu - Esteban Guerrero</a:t>
            </a:r>
            <a:br>
              <a:rPr lang="en" sz="1670"/>
            </a:br>
            <a:r>
              <a:rPr lang="en" sz="1670"/>
              <a:t>Rebecca Jones - Chenyu Ma</a:t>
            </a:r>
            <a:endParaRPr sz="167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404040"/>
                </a:solidFill>
                <a:latin typeface="Arial"/>
                <a:ea typeface="Arial"/>
                <a:cs typeface="Arial"/>
                <a:sym typeface="Arial"/>
              </a:rPr>
              <a:t>Handling GHG Emissions Data Gap</a:t>
            </a:r>
            <a:endParaRPr sz="4100"/>
          </a:p>
        </p:txBody>
      </p:sp>
      <p:sp>
        <p:nvSpPr>
          <p:cNvPr id="123" name="Google Shape;123;p22"/>
          <p:cNvSpPr txBox="1"/>
          <p:nvPr>
            <p:ph idx="1" type="body"/>
          </p:nvPr>
        </p:nvSpPr>
        <p:spPr>
          <a:xfrm>
            <a:off x="311700" y="1152475"/>
            <a:ext cx="4747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404040"/>
                </a:solidFill>
                <a:latin typeface="Arial"/>
                <a:ea typeface="Arial"/>
                <a:cs typeface="Arial"/>
                <a:sym typeface="Arial"/>
              </a:rPr>
              <a:t>Prophet </a:t>
            </a:r>
            <a:r>
              <a:rPr lang="en" sz="2000">
                <a:solidFill>
                  <a:srgbClr val="404040"/>
                </a:solidFill>
                <a:latin typeface="Arial"/>
                <a:ea typeface="Arial"/>
                <a:cs typeface="Arial"/>
                <a:sym typeface="Arial"/>
              </a:rPr>
              <a:t>Time Series Forecasting：</a:t>
            </a:r>
            <a:endParaRPr sz="2000">
              <a:solidFill>
                <a:srgbClr val="404040"/>
              </a:solidFill>
              <a:latin typeface="Arial"/>
              <a:ea typeface="Arial"/>
              <a:cs typeface="Arial"/>
              <a:sym typeface="Arial"/>
            </a:endParaRPr>
          </a:p>
          <a:p>
            <a:pPr indent="0" lvl="0" marL="0" rtl="0" algn="l">
              <a:spcBef>
                <a:spcPts val="1200"/>
              </a:spcBef>
              <a:spcAft>
                <a:spcPts val="0"/>
              </a:spcAft>
              <a:buNone/>
            </a:pPr>
            <a:r>
              <a:rPr lang="en" sz="2000">
                <a:solidFill>
                  <a:srgbClr val="404040"/>
                </a:solidFill>
                <a:latin typeface="Arial"/>
                <a:ea typeface="Arial"/>
                <a:cs typeface="Arial"/>
                <a:sym typeface="Arial"/>
              </a:rPr>
              <a:t>Configure annual + quarterly seasonality</a:t>
            </a:r>
            <a:endParaRPr sz="2000">
              <a:solidFill>
                <a:srgbClr val="404040"/>
              </a:solidFill>
              <a:latin typeface="Arial"/>
              <a:ea typeface="Arial"/>
              <a:cs typeface="Arial"/>
              <a:sym typeface="Arial"/>
            </a:endParaRPr>
          </a:p>
          <a:p>
            <a:pPr indent="0" lvl="0" marL="0" rtl="0" algn="l">
              <a:spcBef>
                <a:spcPts val="1200"/>
              </a:spcBef>
              <a:spcAft>
                <a:spcPts val="0"/>
              </a:spcAft>
              <a:buNone/>
            </a:pPr>
            <a:r>
              <a:rPr lang="en" sz="2000">
                <a:solidFill>
                  <a:srgbClr val="404040"/>
                </a:solidFill>
                <a:latin typeface="Arial"/>
                <a:ea typeface="Arial"/>
                <a:cs typeface="Arial"/>
                <a:sym typeface="Arial"/>
              </a:rPr>
              <a:t>Generate prediction based on historical trends</a:t>
            </a:r>
            <a:endParaRPr sz="2000">
              <a:solidFill>
                <a:srgbClr val="404040"/>
              </a:solidFill>
              <a:latin typeface="Arial"/>
              <a:ea typeface="Arial"/>
              <a:cs typeface="Arial"/>
              <a:sym typeface="Arial"/>
            </a:endParaRPr>
          </a:p>
          <a:p>
            <a:pPr indent="0" lvl="0" marL="0" rtl="0" algn="l">
              <a:spcBef>
                <a:spcPts val="1200"/>
              </a:spcBef>
              <a:spcAft>
                <a:spcPts val="1200"/>
              </a:spcAft>
              <a:buNone/>
            </a:pPr>
            <a:r>
              <a:t/>
            </a:r>
            <a:endParaRPr sz="2000">
              <a:solidFill>
                <a:srgbClr val="404040"/>
              </a:solidFill>
              <a:latin typeface="Arial"/>
              <a:ea typeface="Arial"/>
              <a:cs typeface="Arial"/>
              <a:sym typeface="Arial"/>
            </a:endParaRPr>
          </a:p>
        </p:txBody>
      </p:sp>
      <p:pic>
        <p:nvPicPr>
          <p:cNvPr id="124" name="Google Shape;124;p22"/>
          <p:cNvPicPr preferRelativeResize="0"/>
          <p:nvPr/>
        </p:nvPicPr>
        <p:blipFill>
          <a:blip r:embed="rId3">
            <a:alphaModFix/>
          </a:blip>
          <a:stretch>
            <a:fillRect/>
          </a:stretch>
        </p:blipFill>
        <p:spPr>
          <a:xfrm>
            <a:off x="3989350" y="2571750"/>
            <a:ext cx="5107176" cy="249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GHG Datasets</a:t>
            </a:r>
            <a:endParaRPr/>
          </a:p>
        </p:txBody>
      </p:sp>
      <p:pic>
        <p:nvPicPr>
          <p:cNvPr id="130" name="Google Shape;130;p23"/>
          <p:cNvPicPr preferRelativeResize="0"/>
          <p:nvPr/>
        </p:nvPicPr>
        <p:blipFill>
          <a:blip r:embed="rId3">
            <a:alphaModFix/>
          </a:blip>
          <a:stretch>
            <a:fillRect/>
          </a:stretch>
        </p:blipFill>
        <p:spPr>
          <a:xfrm>
            <a:off x="311700" y="1510275"/>
            <a:ext cx="4403800" cy="2305550"/>
          </a:xfrm>
          <a:prstGeom prst="rect">
            <a:avLst/>
          </a:prstGeom>
          <a:noFill/>
          <a:ln>
            <a:noFill/>
          </a:ln>
        </p:spPr>
      </p:pic>
      <p:pic>
        <p:nvPicPr>
          <p:cNvPr id="131" name="Google Shape;131;p23" title="75ecef47-8751-4198-a42d-01771e77f0db.png"/>
          <p:cNvPicPr preferRelativeResize="0"/>
          <p:nvPr/>
        </p:nvPicPr>
        <p:blipFill>
          <a:blip r:embed="rId4">
            <a:alphaModFix/>
          </a:blip>
          <a:stretch>
            <a:fillRect/>
          </a:stretch>
        </p:blipFill>
        <p:spPr>
          <a:xfrm>
            <a:off x="5220975" y="1510275"/>
            <a:ext cx="3695701" cy="25175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 - LSTM Forecast with 6 datasets</a:t>
            </a:r>
            <a:endParaRPr/>
          </a:p>
        </p:txBody>
      </p:sp>
      <p:pic>
        <p:nvPicPr>
          <p:cNvPr id="137" name="Google Shape;137;p24" title="e0315f89-246a-4941-8efc-a11df8338e1b.png"/>
          <p:cNvPicPr preferRelativeResize="0"/>
          <p:nvPr/>
        </p:nvPicPr>
        <p:blipFill>
          <a:blip r:embed="rId3">
            <a:alphaModFix/>
          </a:blip>
          <a:stretch>
            <a:fillRect/>
          </a:stretch>
        </p:blipFill>
        <p:spPr>
          <a:xfrm>
            <a:off x="2909950" y="1229725"/>
            <a:ext cx="6055725" cy="3283951"/>
          </a:xfrm>
          <a:prstGeom prst="rect">
            <a:avLst/>
          </a:prstGeom>
          <a:noFill/>
          <a:ln>
            <a:noFill/>
          </a:ln>
        </p:spPr>
      </p:pic>
      <p:sp>
        <p:nvSpPr>
          <p:cNvPr id="138" name="Google Shape;138;p24"/>
          <p:cNvSpPr txBox="1"/>
          <p:nvPr>
            <p:ph idx="1" type="body"/>
          </p:nvPr>
        </p:nvSpPr>
        <p:spPr>
          <a:xfrm>
            <a:off x="311700" y="1229725"/>
            <a:ext cx="2463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900"/>
              <a:t>Evaluation Metrics:</a:t>
            </a:r>
            <a:endParaRPr b="1" sz="1900"/>
          </a:p>
          <a:p>
            <a:pPr indent="0" lvl="0" marL="0" rtl="0" algn="l">
              <a:spcBef>
                <a:spcPts val="1200"/>
              </a:spcBef>
              <a:spcAft>
                <a:spcPts val="0"/>
              </a:spcAft>
              <a:buNone/>
            </a:pPr>
            <a:r>
              <a:rPr b="1" lang="en" sz="1900"/>
              <a:t>(dataset 1)</a:t>
            </a:r>
            <a:endParaRPr b="1" sz="1900"/>
          </a:p>
          <a:p>
            <a:pPr indent="0" lvl="0" marL="0" rtl="0" algn="l">
              <a:spcBef>
                <a:spcPts val="1200"/>
              </a:spcBef>
              <a:spcAft>
                <a:spcPts val="0"/>
              </a:spcAft>
              <a:buNone/>
            </a:pPr>
            <a:r>
              <a:rPr lang="en"/>
              <a:t>MAE: 1.554</a:t>
            </a:r>
            <a:endParaRPr/>
          </a:p>
          <a:p>
            <a:pPr indent="0" lvl="0" marL="0" rtl="0" algn="l">
              <a:spcBef>
                <a:spcPts val="1200"/>
              </a:spcBef>
              <a:spcAft>
                <a:spcPts val="0"/>
              </a:spcAft>
              <a:buNone/>
            </a:pPr>
            <a:r>
              <a:rPr lang="en"/>
              <a:t>MSE: 3.959</a:t>
            </a:r>
            <a:endParaRPr/>
          </a:p>
          <a:p>
            <a:pPr indent="0" lvl="0" marL="0" rtl="0" algn="l">
              <a:spcBef>
                <a:spcPts val="1200"/>
              </a:spcBef>
              <a:spcAft>
                <a:spcPts val="0"/>
              </a:spcAft>
              <a:buNone/>
            </a:pPr>
            <a:r>
              <a:rPr lang="en"/>
              <a:t>RMSE: 1.990</a:t>
            </a:r>
            <a:endParaRPr/>
          </a:p>
          <a:p>
            <a:pPr indent="0" lvl="0" marL="0" rtl="0" algn="l">
              <a:spcBef>
                <a:spcPts val="1200"/>
              </a:spcBef>
              <a:spcAft>
                <a:spcPts val="0"/>
              </a:spcAft>
              <a:buNone/>
            </a:pPr>
            <a:r>
              <a:rPr lang="en"/>
              <a:t>R2 Score: 0.853</a:t>
            </a:r>
            <a:endParaRPr/>
          </a:p>
          <a:p>
            <a:pPr indent="0" lvl="0" marL="0" rtl="0" algn="l">
              <a:spcBef>
                <a:spcPts val="1200"/>
              </a:spcBef>
              <a:spcAft>
                <a:spcPts val="0"/>
              </a:spcAft>
              <a:buNone/>
            </a:pPr>
            <a:r>
              <a:rPr lang="en"/>
              <a:t>MAPE: 0.54%</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Complex Model</a:t>
            </a:r>
            <a:endParaRPr/>
          </a:p>
        </p:txBody>
      </p:sp>
      <p:sp>
        <p:nvSpPr>
          <p:cNvPr id="144" name="Google Shape;144;p25"/>
          <p:cNvSpPr txBox="1"/>
          <p:nvPr>
            <p:ph idx="1" type="body"/>
          </p:nvPr>
        </p:nvSpPr>
        <p:spPr>
          <a:xfrm>
            <a:off x="311700" y="1229725"/>
            <a:ext cx="24639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900"/>
              <a:t>Evaluation Metrics:</a:t>
            </a:r>
            <a:endParaRPr b="1" sz="1900"/>
          </a:p>
          <a:p>
            <a:pPr indent="0" lvl="0" marL="0" rtl="0" algn="l">
              <a:spcBef>
                <a:spcPts val="1200"/>
              </a:spcBef>
              <a:spcAft>
                <a:spcPts val="0"/>
              </a:spcAft>
              <a:buNone/>
            </a:pPr>
            <a:r>
              <a:rPr b="1" lang="en" sz="1900"/>
              <a:t>(dataset 1)</a:t>
            </a:r>
            <a:endParaRPr b="1" sz="1900"/>
          </a:p>
          <a:p>
            <a:pPr indent="0" lvl="0" marL="0" rtl="0" algn="l">
              <a:spcBef>
                <a:spcPts val="1200"/>
              </a:spcBef>
              <a:spcAft>
                <a:spcPts val="0"/>
              </a:spcAft>
              <a:buNone/>
            </a:pPr>
            <a:r>
              <a:rPr lang="en"/>
              <a:t>MAE: 1.695 </a:t>
            </a:r>
            <a:r>
              <a:rPr lang="en"/>
              <a:t> </a:t>
            </a:r>
            <a:r>
              <a:rPr lang="en">
                <a:solidFill>
                  <a:schemeClr val="accent5"/>
                </a:solidFill>
              </a:rPr>
              <a:t>↑</a:t>
            </a:r>
            <a:endParaRPr>
              <a:solidFill>
                <a:schemeClr val="accent5"/>
              </a:solidFill>
            </a:endParaRPr>
          </a:p>
          <a:p>
            <a:pPr indent="0" lvl="0" marL="0" rtl="0" algn="l">
              <a:spcBef>
                <a:spcPts val="1200"/>
              </a:spcBef>
              <a:spcAft>
                <a:spcPts val="0"/>
              </a:spcAft>
              <a:buNone/>
            </a:pPr>
            <a:r>
              <a:rPr lang="en"/>
              <a:t>MS</a:t>
            </a:r>
            <a:r>
              <a:rPr lang="en"/>
              <a:t>E: 4.620 </a:t>
            </a:r>
            <a:r>
              <a:rPr lang="en">
                <a:solidFill>
                  <a:schemeClr val="accent5"/>
                </a:solidFill>
              </a:rPr>
              <a:t>↑</a:t>
            </a:r>
            <a:endParaRPr>
              <a:solidFill>
                <a:schemeClr val="accent5"/>
              </a:solidFill>
            </a:endParaRPr>
          </a:p>
          <a:p>
            <a:pPr indent="0" lvl="0" marL="0" rtl="0" algn="l">
              <a:spcBef>
                <a:spcPts val="1200"/>
              </a:spcBef>
              <a:spcAft>
                <a:spcPts val="0"/>
              </a:spcAft>
              <a:buNone/>
            </a:pPr>
            <a:r>
              <a:rPr lang="en"/>
              <a:t>RMSE: 2.150 </a:t>
            </a:r>
            <a:r>
              <a:rPr lang="en">
                <a:solidFill>
                  <a:schemeClr val="accent5"/>
                </a:solidFill>
              </a:rPr>
              <a:t>↑</a:t>
            </a:r>
            <a:endParaRPr>
              <a:solidFill>
                <a:schemeClr val="accent5"/>
              </a:solidFill>
            </a:endParaRPr>
          </a:p>
          <a:p>
            <a:pPr indent="0" lvl="0" marL="0" rtl="0" algn="l">
              <a:spcBef>
                <a:spcPts val="1200"/>
              </a:spcBef>
              <a:spcAft>
                <a:spcPts val="0"/>
              </a:spcAft>
              <a:buNone/>
            </a:pPr>
            <a:r>
              <a:rPr lang="en"/>
              <a:t>R2 Score: 0.828  </a:t>
            </a:r>
            <a:r>
              <a:rPr lang="en">
                <a:solidFill>
                  <a:schemeClr val="accent5"/>
                </a:solidFill>
              </a:rPr>
              <a:t>↓</a:t>
            </a:r>
            <a:endParaRPr>
              <a:solidFill>
                <a:schemeClr val="accent5"/>
              </a:solidFill>
            </a:endParaRPr>
          </a:p>
          <a:p>
            <a:pPr indent="0" lvl="0" marL="0" rtl="0" algn="l">
              <a:spcBef>
                <a:spcPts val="1200"/>
              </a:spcBef>
              <a:spcAft>
                <a:spcPts val="0"/>
              </a:spcAft>
              <a:buNone/>
            </a:pPr>
            <a:r>
              <a:rPr lang="en"/>
              <a:t>MAPE: 0.58%</a:t>
            </a:r>
            <a:r>
              <a:rPr lang="en">
                <a:solidFill>
                  <a:schemeClr val="accent5"/>
                </a:solidFill>
              </a:rPr>
              <a:t> ↑</a:t>
            </a:r>
            <a:endParaRPr>
              <a:solidFill>
                <a:schemeClr val="accent5"/>
              </a:solidFill>
            </a:endParaRPr>
          </a:p>
          <a:p>
            <a:pPr indent="0" lvl="0" marL="0" rtl="0" algn="l">
              <a:spcBef>
                <a:spcPts val="1200"/>
              </a:spcBef>
              <a:spcAft>
                <a:spcPts val="1200"/>
              </a:spcAft>
              <a:buNone/>
            </a:pPr>
            <a:r>
              <a:t/>
            </a:r>
            <a:endParaRPr/>
          </a:p>
        </p:txBody>
      </p:sp>
      <p:pic>
        <p:nvPicPr>
          <p:cNvPr id="145" name="Google Shape;145;p25"/>
          <p:cNvPicPr preferRelativeResize="0"/>
          <p:nvPr/>
        </p:nvPicPr>
        <p:blipFill>
          <a:blip r:embed="rId3">
            <a:alphaModFix/>
          </a:blip>
          <a:stretch>
            <a:fillRect/>
          </a:stretch>
        </p:blipFill>
        <p:spPr>
          <a:xfrm>
            <a:off x="2924895" y="1229725"/>
            <a:ext cx="5907405" cy="320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 </a:t>
            </a:r>
            <a:r>
              <a:rPr lang="en"/>
              <a:t>Comparison</a:t>
            </a:r>
            <a:endParaRPr/>
          </a:p>
        </p:txBody>
      </p:sp>
      <p:graphicFrame>
        <p:nvGraphicFramePr>
          <p:cNvPr id="151" name="Google Shape;151;p26"/>
          <p:cNvGraphicFramePr/>
          <p:nvPr/>
        </p:nvGraphicFramePr>
        <p:xfrm>
          <a:off x="140050" y="1882338"/>
          <a:ext cx="3000000" cy="3000000"/>
        </p:xfrm>
        <a:graphic>
          <a:graphicData uri="http://schemas.openxmlformats.org/drawingml/2006/table">
            <a:tbl>
              <a:tblPr>
                <a:noFill/>
                <a:tableStyleId>{603B23DC-514E-453D-B98F-4CB4C09DC280}</a:tableStyleId>
              </a:tblPr>
              <a:tblGrid>
                <a:gridCol w="2028825"/>
                <a:gridCol w="676275"/>
                <a:gridCol w="676275"/>
                <a:gridCol w="771525"/>
              </a:tblGrid>
              <a:tr h="180975">
                <a:tc>
                  <a:txBody>
                    <a:bodyPr/>
                    <a:lstStyle/>
                    <a:p>
                      <a:pPr indent="0" lvl="0" marL="0" rtl="0" algn="ctr">
                        <a:lnSpc>
                          <a:spcPct val="115000"/>
                        </a:lnSpc>
                        <a:spcBef>
                          <a:spcPts val="0"/>
                        </a:spcBef>
                        <a:spcAft>
                          <a:spcPts val="0"/>
                        </a:spcAft>
                        <a:buNone/>
                      </a:pPr>
                      <a:r>
                        <a:rPr lang="en" sz="1200"/>
                        <a:t> </a:t>
                      </a:r>
                      <a:endParaRPr sz="1200"/>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MAE</a:t>
                      </a:r>
                      <a:endParaRPr sz="1200"/>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RMSE</a:t>
                      </a:r>
                      <a:endParaRPr sz="1200"/>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R^</a:t>
                      </a:r>
                      <a:r>
                        <a:rPr lang="en" sz="1200"/>
                        <a:t>2</a:t>
                      </a:r>
                      <a:endParaRPr sz="1200"/>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975">
                <a:tc>
                  <a:txBody>
                    <a:bodyPr/>
                    <a:lstStyle/>
                    <a:p>
                      <a:pPr indent="0" lvl="0" marL="0" rtl="0" algn="ctr">
                        <a:lnSpc>
                          <a:spcPct val="115000"/>
                        </a:lnSpc>
                        <a:spcBef>
                          <a:spcPts val="0"/>
                        </a:spcBef>
                        <a:spcAft>
                          <a:spcPts val="0"/>
                        </a:spcAft>
                        <a:buNone/>
                      </a:pPr>
                      <a:r>
                        <a:rPr lang="en" sz="1200"/>
                        <a:t>Linear Regression</a:t>
                      </a:r>
                      <a:endParaRPr sz="1200"/>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200"/>
                        <a:t>1.510</a:t>
                      </a:r>
                      <a:endParaRPr sz="1200"/>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200"/>
                        <a:t>1.940</a:t>
                      </a:r>
                      <a:endParaRPr sz="1200"/>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b="1" lang="en" sz="1200"/>
                        <a:t>0.870</a:t>
                      </a:r>
                      <a:endParaRPr b="1" sz="1200"/>
                    </a:p>
                  </a:txBody>
                  <a:tcPr marT="91425" marB="91425" marR="68575" marL="68575">
                    <a:lnT cap="flat" cmpd="sng" w="12700">
                      <a:solidFill>
                        <a:srgbClr val="000000"/>
                      </a:solidFill>
                      <a:prstDash val="solid"/>
                      <a:round/>
                      <a:headEnd len="sm" w="sm" type="none"/>
                      <a:tailEnd len="sm" w="sm" type="none"/>
                    </a:lnT>
                  </a:tcPr>
                </a:tc>
              </a:tr>
              <a:tr h="171450">
                <a:tc>
                  <a:txBody>
                    <a:bodyPr/>
                    <a:lstStyle/>
                    <a:p>
                      <a:pPr indent="0" lvl="0" marL="0" rtl="0" algn="ctr">
                        <a:lnSpc>
                          <a:spcPct val="115000"/>
                        </a:lnSpc>
                        <a:spcBef>
                          <a:spcPts val="0"/>
                        </a:spcBef>
                        <a:spcAft>
                          <a:spcPts val="0"/>
                        </a:spcAft>
                        <a:buNone/>
                      </a:pPr>
                      <a:r>
                        <a:rPr lang="en" sz="1200"/>
                        <a:t>Random Forest</a:t>
                      </a:r>
                      <a:endParaRPr sz="1200"/>
                    </a:p>
                  </a:txBody>
                  <a:tcPr marT="91425" marB="91425" marR="68575" marL="68575"/>
                </a:tc>
                <a:tc>
                  <a:txBody>
                    <a:bodyPr/>
                    <a:lstStyle/>
                    <a:p>
                      <a:pPr indent="0" lvl="0" marL="0" rtl="0" algn="ctr">
                        <a:lnSpc>
                          <a:spcPct val="115000"/>
                        </a:lnSpc>
                        <a:spcBef>
                          <a:spcPts val="0"/>
                        </a:spcBef>
                        <a:spcAft>
                          <a:spcPts val="0"/>
                        </a:spcAft>
                        <a:buNone/>
                      </a:pPr>
                      <a:r>
                        <a:rPr lang="en" sz="1200"/>
                        <a:t>1.513</a:t>
                      </a:r>
                      <a:endParaRPr sz="1200"/>
                    </a:p>
                  </a:txBody>
                  <a:tcPr marT="91425" marB="91425" marR="68575" marL="68575"/>
                </a:tc>
                <a:tc>
                  <a:txBody>
                    <a:bodyPr/>
                    <a:lstStyle/>
                    <a:p>
                      <a:pPr indent="0" lvl="0" marL="0" rtl="0" algn="ctr">
                        <a:lnSpc>
                          <a:spcPct val="115000"/>
                        </a:lnSpc>
                        <a:spcBef>
                          <a:spcPts val="0"/>
                        </a:spcBef>
                        <a:spcAft>
                          <a:spcPts val="0"/>
                        </a:spcAft>
                        <a:buNone/>
                      </a:pPr>
                      <a:r>
                        <a:rPr lang="en" sz="1200"/>
                        <a:t>1.973</a:t>
                      </a:r>
                      <a:endParaRPr sz="1200"/>
                    </a:p>
                  </a:txBody>
                  <a:tcPr marT="91425" marB="91425" marR="68575" marL="68575"/>
                </a:tc>
                <a:tc>
                  <a:txBody>
                    <a:bodyPr/>
                    <a:lstStyle/>
                    <a:p>
                      <a:pPr indent="0" lvl="0" marL="0" rtl="0" algn="ctr">
                        <a:lnSpc>
                          <a:spcPct val="115000"/>
                        </a:lnSpc>
                        <a:spcBef>
                          <a:spcPts val="0"/>
                        </a:spcBef>
                        <a:spcAft>
                          <a:spcPts val="0"/>
                        </a:spcAft>
                        <a:buNone/>
                      </a:pPr>
                      <a:r>
                        <a:rPr lang="en" sz="1200"/>
                        <a:t>0.865</a:t>
                      </a:r>
                      <a:endParaRPr sz="1200"/>
                    </a:p>
                  </a:txBody>
                  <a:tcPr marT="91425" marB="91425" marR="68575" marL="68575"/>
                </a:tc>
              </a:tr>
              <a:tr h="171450">
                <a:tc>
                  <a:txBody>
                    <a:bodyPr/>
                    <a:lstStyle/>
                    <a:p>
                      <a:pPr indent="0" lvl="0" marL="0" rtl="0" algn="ctr">
                        <a:lnSpc>
                          <a:spcPct val="115000"/>
                        </a:lnSpc>
                        <a:spcBef>
                          <a:spcPts val="0"/>
                        </a:spcBef>
                        <a:spcAft>
                          <a:spcPts val="0"/>
                        </a:spcAft>
                        <a:buNone/>
                      </a:pPr>
                      <a:r>
                        <a:rPr lang="en" sz="1200"/>
                        <a:t>Support Vector Regression  </a:t>
                      </a:r>
                      <a:endParaRPr sz="1200"/>
                    </a:p>
                  </a:txBody>
                  <a:tcPr marT="91425" marB="91425" marR="68575" marL="68575"/>
                </a:tc>
                <a:tc>
                  <a:txBody>
                    <a:bodyPr/>
                    <a:lstStyle/>
                    <a:p>
                      <a:pPr indent="0" lvl="0" marL="0" rtl="0" algn="ctr">
                        <a:lnSpc>
                          <a:spcPct val="115000"/>
                        </a:lnSpc>
                        <a:spcBef>
                          <a:spcPts val="0"/>
                        </a:spcBef>
                        <a:spcAft>
                          <a:spcPts val="0"/>
                        </a:spcAft>
                        <a:buNone/>
                      </a:pPr>
                      <a:r>
                        <a:rPr lang="en" sz="1200"/>
                        <a:t>6.511</a:t>
                      </a:r>
                      <a:endParaRPr sz="1200"/>
                    </a:p>
                  </a:txBody>
                  <a:tcPr marT="91425" marB="91425" marR="68575" marL="68575"/>
                </a:tc>
                <a:tc>
                  <a:txBody>
                    <a:bodyPr/>
                    <a:lstStyle/>
                    <a:p>
                      <a:pPr indent="0" lvl="0" marL="0" rtl="0" algn="ctr">
                        <a:lnSpc>
                          <a:spcPct val="115000"/>
                        </a:lnSpc>
                        <a:spcBef>
                          <a:spcPts val="0"/>
                        </a:spcBef>
                        <a:spcAft>
                          <a:spcPts val="0"/>
                        </a:spcAft>
                        <a:buNone/>
                      </a:pPr>
                      <a:r>
                        <a:rPr lang="en" sz="1200"/>
                        <a:t>8.218</a:t>
                      </a:r>
                      <a:endParaRPr sz="1200"/>
                    </a:p>
                  </a:txBody>
                  <a:tcPr marT="91425" marB="91425" marR="68575" marL="68575"/>
                </a:tc>
                <a:tc>
                  <a:txBody>
                    <a:bodyPr/>
                    <a:lstStyle/>
                    <a:p>
                      <a:pPr indent="0" lvl="0" marL="0" rtl="0" algn="ctr">
                        <a:lnSpc>
                          <a:spcPct val="115000"/>
                        </a:lnSpc>
                        <a:spcBef>
                          <a:spcPts val="0"/>
                        </a:spcBef>
                        <a:spcAft>
                          <a:spcPts val="0"/>
                        </a:spcAft>
                        <a:buNone/>
                      </a:pPr>
                      <a:r>
                        <a:rPr lang="en" sz="1200">
                          <a:solidFill>
                            <a:schemeClr val="accent5"/>
                          </a:solidFill>
                        </a:rPr>
                        <a:t>-1.341</a:t>
                      </a:r>
                      <a:endParaRPr sz="1200">
                        <a:solidFill>
                          <a:schemeClr val="accent5"/>
                        </a:solidFill>
                      </a:endParaRPr>
                    </a:p>
                  </a:txBody>
                  <a:tcPr marT="91425" marB="91425" marR="68575" marL="68575"/>
                </a:tc>
              </a:tr>
              <a:tr h="180975">
                <a:tc>
                  <a:txBody>
                    <a:bodyPr/>
                    <a:lstStyle/>
                    <a:p>
                      <a:pPr indent="0" lvl="0" marL="0" rtl="0" algn="ctr">
                        <a:lnSpc>
                          <a:spcPct val="115000"/>
                        </a:lnSpc>
                        <a:spcBef>
                          <a:spcPts val="0"/>
                        </a:spcBef>
                        <a:spcAft>
                          <a:spcPts val="0"/>
                        </a:spcAft>
                        <a:buNone/>
                      </a:pPr>
                      <a:r>
                        <a:rPr lang="en" sz="1200"/>
                        <a:t>LSTM</a:t>
                      </a:r>
                      <a:endParaRPr sz="1200"/>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1.604</a:t>
                      </a:r>
                      <a:endParaRPr sz="1200"/>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2.032</a:t>
                      </a:r>
                      <a:endParaRPr sz="1200"/>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0.857</a:t>
                      </a:r>
                      <a:endParaRPr sz="1200"/>
                    </a:p>
                  </a:txBody>
                  <a:tcPr marT="91425" marB="91425" marR="68575" marL="68575">
                    <a:lnB cap="flat" cmpd="sng" w="12700">
                      <a:solidFill>
                        <a:srgbClr val="000000"/>
                      </a:solidFill>
                      <a:prstDash val="solid"/>
                      <a:round/>
                      <a:headEnd len="sm" w="sm" type="none"/>
                      <a:tailEnd len="sm" w="sm" type="none"/>
                    </a:lnB>
                  </a:tcPr>
                </a:tc>
              </a:tr>
            </a:tbl>
          </a:graphicData>
        </a:graphic>
      </p:graphicFrame>
      <p:sp>
        <p:nvSpPr>
          <p:cNvPr id="152" name="Google Shape;152;p26"/>
          <p:cNvSpPr txBox="1"/>
          <p:nvPr/>
        </p:nvSpPr>
        <p:spPr>
          <a:xfrm>
            <a:off x="140050" y="1482800"/>
            <a:ext cx="41529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Table. Model Performance </a:t>
            </a:r>
            <a:r>
              <a:rPr lang="en" sz="1800">
                <a:solidFill>
                  <a:schemeClr val="accent3"/>
                </a:solidFill>
                <a:latin typeface="Proxima Nova"/>
                <a:ea typeface="Proxima Nova"/>
                <a:cs typeface="Proxima Nova"/>
                <a:sym typeface="Proxima Nova"/>
              </a:rPr>
              <a:t>Comparison</a:t>
            </a:r>
            <a:endParaRPr sz="1800">
              <a:solidFill>
                <a:schemeClr val="accent3"/>
              </a:solidFill>
              <a:latin typeface="Proxima Nova"/>
              <a:ea typeface="Proxima Nova"/>
              <a:cs typeface="Proxima Nova"/>
              <a:sym typeface="Proxima Nova"/>
            </a:endParaRPr>
          </a:p>
        </p:txBody>
      </p:sp>
      <p:pic>
        <p:nvPicPr>
          <p:cNvPr id="153" name="Google Shape;153;p26"/>
          <p:cNvPicPr preferRelativeResize="0"/>
          <p:nvPr/>
        </p:nvPicPr>
        <p:blipFill>
          <a:blip r:embed="rId3">
            <a:alphaModFix/>
          </a:blip>
          <a:stretch>
            <a:fillRect/>
          </a:stretch>
        </p:blipFill>
        <p:spPr>
          <a:xfrm>
            <a:off x="4292950" y="1482800"/>
            <a:ext cx="4820501" cy="253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59" name="Google Shape;15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b="1" lang="en" sz="2100"/>
              <a:t>Key Insights</a:t>
            </a:r>
            <a:r>
              <a:rPr b="1" lang="en" sz="2100"/>
              <a:t> from EDA</a:t>
            </a:r>
            <a:endParaRPr b="1" sz="2100"/>
          </a:p>
          <a:p>
            <a:pPr indent="0" lvl="0" marL="0" rtl="0" algn="l">
              <a:spcBef>
                <a:spcPts val="1200"/>
              </a:spcBef>
              <a:spcAft>
                <a:spcPts val="0"/>
              </a:spcAft>
              <a:buNone/>
            </a:pPr>
            <a:r>
              <a:rPr lang="en" sz="1300"/>
              <a:t>• Identified temperature variables (e.g., TREFMXAV_U) as primary indicators showing a consistent warming trend.</a:t>
            </a:r>
            <a:endParaRPr sz="1300"/>
          </a:p>
          <a:p>
            <a:pPr indent="0" lvl="0" marL="0" rtl="0" algn="l">
              <a:spcBef>
                <a:spcPts val="1200"/>
              </a:spcBef>
              <a:spcAft>
                <a:spcPts val="0"/>
              </a:spcAft>
              <a:buNone/>
            </a:pPr>
            <a:r>
              <a:rPr lang="en" sz="1300"/>
              <a:t>• Noted higher variability in precipitation-related variables (e.g., PRECT), suggesting greater uncertainty.</a:t>
            </a:r>
            <a:endParaRPr/>
          </a:p>
          <a:p>
            <a:pPr indent="-361950" lvl="0" marL="457200" rtl="0" algn="l">
              <a:spcBef>
                <a:spcPts val="1200"/>
              </a:spcBef>
              <a:spcAft>
                <a:spcPts val="0"/>
              </a:spcAft>
              <a:buSzPts val="2100"/>
              <a:buChar char="●"/>
            </a:pPr>
            <a:r>
              <a:rPr b="1" lang="en" sz="2100"/>
              <a:t>Model </a:t>
            </a:r>
            <a:r>
              <a:rPr b="1" lang="en" sz="2100"/>
              <a:t>Performance </a:t>
            </a:r>
            <a:r>
              <a:rPr b="1" lang="en" sz="2100"/>
              <a:t>Comparison</a:t>
            </a:r>
            <a:endParaRPr b="1" sz="1300"/>
          </a:p>
          <a:p>
            <a:pPr indent="0" lvl="0" marL="0" rtl="0" algn="l">
              <a:spcBef>
                <a:spcPts val="1200"/>
              </a:spcBef>
              <a:spcAft>
                <a:spcPts val="0"/>
              </a:spcAft>
              <a:buNone/>
            </a:pPr>
            <a:r>
              <a:rPr lang="en" sz="1300"/>
              <a:t>• Simpler models demonstrated better interpretability and reduced overfitting, highlighting the importance of model complexity vs. data size.</a:t>
            </a:r>
            <a:endParaRPr sz="1300"/>
          </a:p>
          <a:p>
            <a:pPr indent="0" lvl="0" marL="0" rtl="0" algn="l">
              <a:spcBef>
                <a:spcPts val="1200"/>
              </a:spcBef>
              <a:spcAft>
                <a:spcPts val="0"/>
              </a:spcAft>
              <a:buNone/>
            </a:pPr>
            <a:r>
              <a:rPr lang="en" sz="1300"/>
              <a:t>• Statistical models outperformed more complex machine learning approaches under current conditions.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65" name="Google Shape;16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2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66" name="Google Shape;166;p28"/>
          <p:cNvSpPr txBox="1"/>
          <p:nvPr>
            <p:ph idx="1" type="body"/>
          </p:nvPr>
        </p:nvSpPr>
        <p:spPr>
          <a:xfrm>
            <a:off x="311700" y="9532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100"/>
              <a:t>• Incorporate More Climate Variables</a:t>
            </a:r>
            <a:endParaRPr b="1" sz="2100"/>
          </a:p>
          <a:p>
            <a:pPr indent="0" lvl="0" marL="0" rtl="0" algn="l">
              <a:spcBef>
                <a:spcPts val="1200"/>
              </a:spcBef>
              <a:spcAft>
                <a:spcPts val="0"/>
              </a:spcAft>
              <a:buNone/>
            </a:pPr>
            <a:r>
              <a:rPr lang="en" sz="1300"/>
              <a:t>Consider adding additional factors (e.g., ocean temperatures, wind speeds) to enhance prediction accuracy.</a:t>
            </a:r>
            <a:endParaRPr sz="1300"/>
          </a:p>
          <a:p>
            <a:pPr indent="0" lvl="0" marL="0" rtl="0" algn="l">
              <a:spcBef>
                <a:spcPts val="1200"/>
              </a:spcBef>
              <a:spcAft>
                <a:spcPts val="0"/>
              </a:spcAft>
              <a:buNone/>
            </a:pPr>
            <a:r>
              <a:rPr b="1" lang="en" sz="2100"/>
              <a:t>• Model Integration and Comparison</a:t>
            </a:r>
            <a:endParaRPr b="1" sz="2100"/>
          </a:p>
          <a:p>
            <a:pPr indent="0" lvl="0" marL="0" rtl="0" algn="l">
              <a:spcBef>
                <a:spcPts val="1200"/>
              </a:spcBef>
              <a:spcAft>
                <a:spcPts val="0"/>
              </a:spcAft>
              <a:buNone/>
            </a:pPr>
            <a:r>
              <a:rPr lang="en" sz="1300"/>
              <a:t>Experiment with various approaches (e.g., ensemble models, hybrid methods) to balance prediction performance with interpretability.</a:t>
            </a:r>
            <a:endParaRPr sz="1300"/>
          </a:p>
          <a:p>
            <a:pPr indent="0" lvl="0" marL="0" rtl="0" algn="l">
              <a:spcBef>
                <a:spcPts val="1200"/>
              </a:spcBef>
              <a:spcAft>
                <a:spcPts val="0"/>
              </a:spcAft>
              <a:buNone/>
            </a:pPr>
            <a:r>
              <a:rPr b="1" lang="en" sz="2100"/>
              <a:t>•  Improve Data Quality and Updates</a:t>
            </a:r>
            <a:endParaRPr b="1" sz="2100"/>
          </a:p>
          <a:p>
            <a:pPr indent="0" lvl="0" marL="0" rtl="0" algn="l">
              <a:spcBef>
                <a:spcPts val="1200"/>
              </a:spcBef>
              <a:spcAft>
                <a:spcPts val="0"/>
              </a:spcAft>
              <a:buNone/>
            </a:pPr>
            <a:r>
              <a:rPr lang="en" sz="1300"/>
              <a:t>Continuously collect and update the latest climate observations and emissions data to refine time series and reduce biases from missing data.</a:t>
            </a:r>
            <a:endParaRPr sz="1300"/>
          </a:p>
          <a:p>
            <a:pPr indent="0" lvl="0" marL="0" rtl="0" algn="l">
              <a:spcBef>
                <a:spcPts val="1200"/>
              </a:spcBef>
              <a:spcAft>
                <a:spcPts val="0"/>
              </a:spcAft>
              <a:buNone/>
            </a:pPr>
            <a:r>
              <a:t/>
            </a:r>
            <a:endParaRPr b="1" sz="1300"/>
          </a:p>
          <a:p>
            <a:pPr indent="0" lvl="0" marL="0" rtl="0" algn="l">
              <a:spcBef>
                <a:spcPts val="1200"/>
              </a:spcBef>
              <a:spcAft>
                <a:spcPts val="0"/>
              </a:spcAft>
              <a:buNone/>
            </a:pPr>
            <a:r>
              <a:t/>
            </a:r>
            <a:endParaRPr b="1" sz="2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482550" y="976350"/>
            <a:ext cx="8178900" cy="31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920"/>
              <a:t>Thank you for your listening!</a:t>
            </a:r>
            <a:endParaRPr b="1" sz="39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402900" y="1020125"/>
            <a:ext cx="385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p>
        </p:txBody>
      </p:sp>
      <p:sp>
        <p:nvSpPr>
          <p:cNvPr id="66" name="Google Shape;66;p14"/>
          <p:cNvSpPr txBox="1"/>
          <p:nvPr>
            <p:ph type="title"/>
          </p:nvPr>
        </p:nvSpPr>
        <p:spPr>
          <a:xfrm>
            <a:off x="191700" y="359300"/>
            <a:ext cx="825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50">
                <a:solidFill>
                  <a:srgbClr val="000000"/>
                </a:solidFill>
                <a:latin typeface="Arial"/>
                <a:ea typeface="Arial"/>
                <a:cs typeface="Arial"/>
                <a:sym typeface="Arial"/>
              </a:rPr>
              <a:t>Climate Projections: Why Do They Matter?</a:t>
            </a:r>
            <a:endParaRPr sz="2850">
              <a:solidFill>
                <a:srgbClr val="000000"/>
              </a:solidFill>
              <a:latin typeface="Arial"/>
              <a:ea typeface="Arial"/>
              <a:cs typeface="Arial"/>
              <a:sym typeface="Arial"/>
            </a:endParaRPr>
          </a:p>
          <a:p>
            <a:pPr indent="0" lvl="0" marL="0" rtl="0" algn="l">
              <a:spcBef>
                <a:spcPts val="0"/>
              </a:spcBef>
              <a:spcAft>
                <a:spcPts val="0"/>
              </a:spcAft>
              <a:buSzPts val="990"/>
              <a:buNone/>
            </a:pPr>
            <a:r>
              <a:t/>
            </a:r>
            <a:endParaRPr sz="3120"/>
          </a:p>
        </p:txBody>
      </p:sp>
      <p:pic>
        <p:nvPicPr>
          <p:cNvPr id="67" name="Google Shape;67;p14"/>
          <p:cNvPicPr preferRelativeResize="0"/>
          <p:nvPr/>
        </p:nvPicPr>
        <p:blipFill>
          <a:blip r:embed="rId3">
            <a:alphaModFix/>
          </a:blip>
          <a:stretch>
            <a:fillRect/>
          </a:stretch>
        </p:blipFill>
        <p:spPr>
          <a:xfrm>
            <a:off x="4796275" y="1589525"/>
            <a:ext cx="3909300" cy="2625750"/>
          </a:xfrm>
          <a:prstGeom prst="rect">
            <a:avLst/>
          </a:prstGeom>
          <a:noFill/>
          <a:ln>
            <a:noFill/>
          </a:ln>
        </p:spPr>
      </p:pic>
      <p:pic>
        <p:nvPicPr>
          <p:cNvPr id="68" name="Google Shape;68;p14"/>
          <p:cNvPicPr preferRelativeResize="0"/>
          <p:nvPr/>
        </p:nvPicPr>
        <p:blipFill>
          <a:blip r:embed="rId4">
            <a:alphaModFix/>
          </a:blip>
          <a:stretch>
            <a:fillRect/>
          </a:stretch>
        </p:blipFill>
        <p:spPr>
          <a:xfrm>
            <a:off x="289300" y="1589525"/>
            <a:ext cx="4199400" cy="279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4294967295" type="title"/>
          </p:nvPr>
        </p:nvSpPr>
        <p:spPr>
          <a:xfrm>
            <a:off x="217425" y="359300"/>
            <a:ext cx="525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74" name="Google Shape;74;p15"/>
          <p:cNvSpPr txBox="1"/>
          <p:nvPr>
            <p:ph idx="4294967295" type="body"/>
          </p:nvPr>
        </p:nvSpPr>
        <p:spPr>
          <a:xfrm>
            <a:off x="179700" y="1154650"/>
            <a:ext cx="5523900" cy="3416400"/>
          </a:xfrm>
          <a:prstGeom prst="rect">
            <a:avLst/>
          </a:prstGeom>
        </p:spPr>
        <p:txBody>
          <a:bodyPr anchorCtr="0" anchor="t" bIns="91425" lIns="91425" spcFirstLastPara="1" rIns="91425" wrap="square" tIns="91425">
            <a:normAutofit fontScale="70000" lnSpcReduction="20000"/>
          </a:bodyPr>
          <a:lstStyle/>
          <a:p>
            <a:pPr indent="-348615" lvl="0" marL="457200" rtl="0" algn="l">
              <a:spcBef>
                <a:spcPts val="0"/>
              </a:spcBef>
              <a:spcAft>
                <a:spcPts val="0"/>
              </a:spcAft>
              <a:buSzPct val="100000"/>
              <a:buAutoNum type="arabicPeriod"/>
            </a:pPr>
            <a:r>
              <a:rPr lang="en" sz="2700"/>
              <a:t>How do different climate variables behave across various climate projections?</a:t>
            </a:r>
            <a:endParaRPr sz="2700"/>
          </a:p>
          <a:p>
            <a:pPr indent="0" lvl="0" marL="914400" rtl="0" algn="l">
              <a:spcBef>
                <a:spcPts val="1200"/>
              </a:spcBef>
              <a:spcAft>
                <a:spcPts val="0"/>
              </a:spcAft>
              <a:buNone/>
            </a:pPr>
            <a:r>
              <a:t/>
            </a:r>
            <a:endParaRPr sz="2700"/>
          </a:p>
          <a:p>
            <a:pPr indent="-348615" lvl="0" marL="457200" rtl="0" algn="l">
              <a:spcBef>
                <a:spcPts val="1200"/>
              </a:spcBef>
              <a:spcAft>
                <a:spcPts val="0"/>
              </a:spcAft>
              <a:buSzPct val="100000"/>
              <a:buAutoNum type="arabicPeriod"/>
            </a:pPr>
            <a:r>
              <a:rPr lang="en" sz="2700"/>
              <a:t>Which variables exhibit the greatest changes between the early and future decades?</a:t>
            </a:r>
            <a:endParaRPr sz="2700"/>
          </a:p>
          <a:p>
            <a:pPr indent="0" lvl="0" marL="914400" rtl="0" algn="l">
              <a:spcBef>
                <a:spcPts val="1200"/>
              </a:spcBef>
              <a:spcAft>
                <a:spcPts val="0"/>
              </a:spcAft>
              <a:buNone/>
            </a:pPr>
            <a:r>
              <a:t/>
            </a:r>
            <a:endParaRPr sz="2700"/>
          </a:p>
          <a:p>
            <a:pPr indent="-348615" lvl="0" marL="457200" rtl="0" algn="l">
              <a:spcBef>
                <a:spcPts val="1200"/>
              </a:spcBef>
              <a:spcAft>
                <a:spcPts val="0"/>
              </a:spcAft>
              <a:buSzPct val="100000"/>
              <a:buAutoNum type="arabicPeriod"/>
            </a:pPr>
            <a:r>
              <a:rPr lang="en" sz="2700"/>
              <a:t>How do machine learning and statistical models compare in predicting temperature time series from climate projections?</a:t>
            </a:r>
            <a:endParaRPr/>
          </a:p>
        </p:txBody>
      </p:sp>
      <p:pic>
        <p:nvPicPr>
          <p:cNvPr id="75" name="Google Shape;75;p15"/>
          <p:cNvPicPr preferRelativeResize="0"/>
          <p:nvPr/>
        </p:nvPicPr>
        <p:blipFill rotWithShape="1">
          <a:blip r:embed="rId3">
            <a:alphaModFix amt="79000"/>
          </a:blip>
          <a:srcRect b="0" l="7594" r="56224" t="0"/>
          <a:stretch/>
        </p:blipFill>
        <p:spPr>
          <a:xfrm>
            <a:off x="5835575" y="-42175"/>
            <a:ext cx="3308424" cy="5185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Original Datasets</a:t>
            </a:r>
            <a:endParaRPr/>
          </a:p>
        </p:txBody>
      </p:sp>
      <p:sp>
        <p:nvSpPr>
          <p:cNvPr id="81" name="Google Shape;81;p16"/>
          <p:cNvSpPr txBox="1"/>
          <p:nvPr/>
        </p:nvSpPr>
        <p:spPr>
          <a:xfrm>
            <a:off x="311700" y="1214100"/>
            <a:ext cx="3617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6 datasets in the form of .nc files containing:</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a:p>
            <a:pPr indent="-342900" lvl="0" marL="457200" rtl="0" algn="l">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11 Unique latitudes</a:t>
            </a:r>
            <a:endParaRPr sz="1800">
              <a:solidFill>
                <a:schemeClr val="accent3"/>
              </a:solidFill>
              <a:latin typeface="Proxima Nova"/>
              <a:ea typeface="Proxima Nova"/>
              <a:cs typeface="Proxima Nova"/>
              <a:sym typeface="Proxima Nova"/>
            </a:endParaRPr>
          </a:p>
          <a:p>
            <a:pPr indent="-342900" lvl="0" marL="457200" rtl="0" algn="l">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6 Unique longitudes</a:t>
            </a:r>
            <a:endParaRPr sz="1800">
              <a:solidFill>
                <a:schemeClr val="accent3"/>
              </a:solidFill>
              <a:latin typeface="Proxima Nova"/>
              <a:ea typeface="Proxima Nova"/>
              <a:cs typeface="Proxima Nova"/>
              <a:sym typeface="Proxima Nova"/>
            </a:endParaRPr>
          </a:p>
          <a:p>
            <a:pPr indent="-342900" lvl="0" marL="457200" rtl="0" algn="l">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27,374 Time stamps/dataset</a:t>
            </a:r>
            <a:endParaRPr sz="1800">
              <a:solidFill>
                <a:schemeClr val="accent3"/>
              </a:solidFill>
              <a:latin typeface="Proxima Nova"/>
              <a:ea typeface="Proxima Nova"/>
              <a:cs typeface="Proxima Nova"/>
              <a:sym typeface="Proxima Nova"/>
            </a:endParaRPr>
          </a:p>
        </p:txBody>
      </p:sp>
      <p:sp>
        <p:nvSpPr>
          <p:cNvPr id="82" name="Google Shape;82;p16"/>
          <p:cNvSpPr txBox="1"/>
          <p:nvPr/>
        </p:nvSpPr>
        <p:spPr>
          <a:xfrm>
            <a:off x="311700" y="3146000"/>
            <a:ext cx="4196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Proxima Nova"/>
                <a:ea typeface="Proxima Nova"/>
                <a:cs typeface="Proxima Nova"/>
                <a:sym typeface="Proxima Nova"/>
              </a:rPr>
              <a:t>Latitude range: 49.47644 to 58.900524</a:t>
            </a:r>
            <a:endParaRPr sz="1800">
              <a:solidFill>
                <a:srgbClr val="666666"/>
              </a:solidFill>
              <a:latin typeface="Proxima Nova"/>
              <a:ea typeface="Proxima Nova"/>
              <a:cs typeface="Proxima Nova"/>
              <a:sym typeface="Proxima Nova"/>
            </a:endParaRPr>
          </a:p>
          <a:p>
            <a:pPr indent="0" lvl="0" marL="0" rtl="0" algn="l">
              <a:spcBef>
                <a:spcPts val="0"/>
              </a:spcBef>
              <a:spcAft>
                <a:spcPts val="0"/>
              </a:spcAft>
              <a:buNone/>
            </a:pPr>
            <a:r>
              <a:rPr lang="en" sz="1800">
                <a:solidFill>
                  <a:srgbClr val="666666"/>
                </a:solidFill>
                <a:latin typeface="Proxima Nova"/>
                <a:ea typeface="Proxima Nova"/>
                <a:cs typeface="Proxima Nova"/>
                <a:sym typeface="Proxima Nova"/>
              </a:rPr>
              <a:t>Longitude range: 352.5 to 358.75</a:t>
            </a:r>
            <a:endParaRPr sz="1800">
              <a:solidFill>
                <a:srgbClr val="666666"/>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666666"/>
              </a:solidFill>
              <a:latin typeface="Proxima Nova"/>
              <a:ea typeface="Proxima Nova"/>
              <a:cs typeface="Proxima Nova"/>
              <a:sym typeface="Proxima Nova"/>
            </a:endParaRPr>
          </a:p>
        </p:txBody>
      </p:sp>
      <p:pic>
        <p:nvPicPr>
          <p:cNvPr id="83" name="Google Shape;83;p16"/>
          <p:cNvPicPr preferRelativeResize="0"/>
          <p:nvPr/>
        </p:nvPicPr>
        <p:blipFill>
          <a:blip r:embed="rId3">
            <a:alphaModFix/>
          </a:blip>
          <a:stretch>
            <a:fillRect/>
          </a:stretch>
        </p:blipFill>
        <p:spPr>
          <a:xfrm>
            <a:off x="5004675" y="411163"/>
            <a:ext cx="3477600" cy="4321175"/>
          </a:xfrm>
          <a:prstGeom prst="rect">
            <a:avLst/>
          </a:prstGeom>
          <a:noFill/>
          <a:ln>
            <a:noFill/>
          </a:ln>
        </p:spPr>
      </p:pic>
      <p:sp>
        <p:nvSpPr>
          <p:cNvPr id="84" name="Google Shape;84;p16"/>
          <p:cNvSpPr txBox="1"/>
          <p:nvPr/>
        </p:nvSpPr>
        <p:spPr>
          <a:xfrm>
            <a:off x="311700" y="3951300"/>
            <a:ext cx="447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66666"/>
                </a:solidFill>
                <a:latin typeface="Proxima Nova"/>
                <a:ea typeface="Proxima Nova"/>
                <a:cs typeface="Proxima Nova"/>
                <a:sym typeface="Proxima Nova"/>
              </a:rPr>
              <a:t>Time period: 2006-01-02 to 2080-12-31</a:t>
            </a:r>
            <a:endParaRPr sz="1800">
              <a:solidFill>
                <a:srgbClr val="666666"/>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Manipulation and Transformations</a:t>
            </a:r>
            <a:br>
              <a:rPr lang="en"/>
            </a:br>
            <a:endParaRPr/>
          </a:p>
        </p:txBody>
      </p:sp>
      <p:sp>
        <p:nvSpPr>
          <p:cNvPr id="90" name="Google Shape;90;p17"/>
          <p:cNvSpPr txBox="1"/>
          <p:nvPr>
            <p:ph idx="1" type="body"/>
          </p:nvPr>
        </p:nvSpPr>
        <p:spPr>
          <a:xfrm>
            <a:off x="311700" y="1152475"/>
            <a:ext cx="8520600" cy="2879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666666"/>
              </a:buClr>
              <a:buSzPts val="1900"/>
              <a:buChar char="-"/>
            </a:pPr>
            <a:r>
              <a:rPr lang="en" sz="1900">
                <a:solidFill>
                  <a:srgbClr val="666666"/>
                </a:solidFill>
                <a:highlight>
                  <a:schemeClr val="lt1"/>
                </a:highlight>
              </a:rPr>
              <a:t>Latitude converted </a:t>
            </a:r>
            <a:r>
              <a:rPr lang="en" sz="1900">
                <a:solidFill>
                  <a:srgbClr val="666666"/>
                </a:solidFill>
                <a:highlight>
                  <a:schemeClr val="lt1"/>
                </a:highlight>
              </a:rPr>
              <a:t>from 0-360 to -180-180 range</a:t>
            </a:r>
            <a:endParaRPr sz="1900">
              <a:solidFill>
                <a:srgbClr val="666666"/>
              </a:solidFill>
              <a:highlight>
                <a:schemeClr val="lt1"/>
              </a:highlight>
            </a:endParaRPr>
          </a:p>
          <a:p>
            <a:pPr indent="-323850" lvl="1" marL="914400" rtl="0" algn="l">
              <a:spcBef>
                <a:spcPts val="0"/>
              </a:spcBef>
              <a:spcAft>
                <a:spcPts val="0"/>
              </a:spcAft>
              <a:buClr>
                <a:srgbClr val="666666"/>
              </a:buClr>
              <a:buSzPts val="1500"/>
              <a:buChar char="-"/>
            </a:pPr>
            <a:r>
              <a:rPr lang="en" sz="1500">
                <a:solidFill>
                  <a:srgbClr val="666666"/>
                </a:solidFill>
                <a:highlight>
                  <a:schemeClr val="lt1"/>
                </a:highlight>
              </a:rPr>
              <a:t>More </a:t>
            </a:r>
            <a:r>
              <a:rPr lang="en" sz="1500">
                <a:solidFill>
                  <a:srgbClr val="666666"/>
                </a:solidFill>
                <a:highlight>
                  <a:schemeClr val="lt1"/>
                </a:highlight>
              </a:rPr>
              <a:t>commonly</a:t>
            </a:r>
            <a:r>
              <a:rPr lang="en" sz="1500">
                <a:solidFill>
                  <a:srgbClr val="666666"/>
                </a:solidFill>
                <a:highlight>
                  <a:schemeClr val="lt1"/>
                </a:highlight>
              </a:rPr>
              <a:t> used in </a:t>
            </a:r>
            <a:r>
              <a:rPr lang="en" sz="1500">
                <a:solidFill>
                  <a:srgbClr val="666666"/>
                </a:solidFill>
                <a:highlight>
                  <a:schemeClr val="lt1"/>
                </a:highlight>
              </a:rPr>
              <a:t>mapping</a:t>
            </a:r>
            <a:endParaRPr sz="1500">
              <a:solidFill>
                <a:srgbClr val="666666"/>
              </a:solidFill>
              <a:highlight>
                <a:schemeClr val="lt1"/>
              </a:highlight>
            </a:endParaRPr>
          </a:p>
          <a:p>
            <a:pPr indent="-323850" lvl="1" marL="914400" rtl="0" algn="l">
              <a:spcBef>
                <a:spcPts val="0"/>
              </a:spcBef>
              <a:spcAft>
                <a:spcPts val="0"/>
              </a:spcAft>
              <a:buClr>
                <a:srgbClr val="666666"/>
              </a:buClr>
              <a:buSzPts val="1500"/>
              <a:buChar char="-"/>
            </a:pPr>
            <a:r>
              <a:rPr lang="en" sz="1500">
                <a:solidFill>
                  <a:srgbClr val="666666"/>
                </a:solidFill>
                <a:highlight>
                  <a:schemeClr val="lt1"/>
                </a:highlight>
              </a:rPr>
              <a:t>Centered on the prime meridian</a:t>
            </a:r>
            <a:endParaRPr sz="1500">
              <a:solidFill>
                <a:srgbClr val="666666"/>
              </a:solidFill>
              <a:highlight>
                <a:schemeClr val="lt1"/>
              </a:highlight>
            </a:endParaRPr>
          </a:p>
          <a:p>
            <a:pPr indent="-323850" lvl="1" marL="914400" rtl="0" algn="l">
              <a:spcBef>
                <a:spcPts val="0"/>
              </a:spcBef>
              <a:spcAft>
                <a:spcPts val="0"/>
              </a:spcAft>
              <a:buClr>
                <a:srgbClr val="666666"/>
              </a:buClr>
              <a:buSzPts val="1500"/>
              <a:buChar char="-"/>
            </a:pPr>
            <a:r>
              <a:rPr lang="en" sz="1500">
                <a:solidFill>
                  <a:srgbClr val="666666"/>
                </a:solidFill>
                <a:highlight>
                  <a:schemeClr val="lt1"/>
                </a:highlight>
              </a:rPr>
              <a:t>Aligns with cartopy</a:t>
            </a:r>
            <a:endParaRPr sz="1500">
              <a:solidFill>
                <a:srgbClr val="666666"/>
              </a:solidFill>
              <a:highlight>
                <a:schemeClr val="lt1"/>
              </a:highlight>
            </a:endParaRPr>
          </a:p>
          <a:p>
            <a:pPr indent="-349250" lvl="0" marL="457200" rtl="0" algn="l">
              <a:spcBef>
                <a:spcPts val="0"/>
              </a:spcBef>
              <a:spcAft>
                <a:spcPts val="0"/>
              </a:spcAft>
              <a:buSzPts val="1900"/>
              <a:buChar char="-"/>
            </a:pPr>
            <a:r>
              <a:rPr lang="en" sz="1900"/>
              <a:t>Converted temperature from Kelvin (K) to Celcius (°C)</a:t>
            </a:r>
            <a:endParaRPr sz="1900"/>
          </a:p>
          <a:p>
            <a:pPr indent="-323850" lvl="1" marL="914400" rtl="0" algn="l">
              <a:spcBef>
                <a:spcPts val="0"/>
              </a:spcBef>
              <a:spcAft>
                <a:spcPts val="0"/>
              </a:spcAft>
              <a:buSzPts val="1500"/>
              <a:buChar char="-"/>
            </a:pPr>
            <a:r>
              <a:rPr lang="en" sz="1500"/>
              <a:t>Celsius</a:t>
            </a:r>
            <a:r>
              <a:rPr lang="en" sz="1500"/>
              <a:t> is easier for general audiences to understand</a:t>
            </a:r>
            <a:endParaRPr sz="1500"/>
          </a:p>
          <a:p>
            <a:pPr indent="-349250" lvl="0" marL="457200" rtl="0" algn="l">
              <a:spcBef>
                <a:spcPts val="0"/>
              </a:spcBef>
              <a:spcAft>
                <a:spcPts val="0"/>
              </a:spcAft>
              <a:buSzPts val="1900"/>
              <a:buChar char="-"/>
            </a:pPr>
            <a:r>
              <a:rPr lang="en" sz="1900"/>
              <a:t>Created decade coordinates</a:t>
            </a:r>
            <a:endParaRPr sz="1900"/>
          </a:p>
          <a:p>
            <a:pPr indent="-323850" lvl="1" marL="914400" rtl="0" algn="l">
              <a:spcBef>
                <a:spcPts val="0"/>
              </a:spcBef>
              <a:spcAft>
                <a:spcPts val="0"/>
              </a:spcAft>
              <a:buSzPts val="1500"/>
              <a:buChar char="-"/>
            </a:pPr>
            <a:r>
              <a:rPr lang="en" sz="1500"/>
              <a:t>Created a new coordinate that groups years into decades</a:t>
            </a:r>
            <a:endParaRPr sz="1500"/>
          </a:p>
          <a:p>
            <a:pPr indent="-323850" lvl="1" marL="914400" rtl="0" algn="l">
              <a:spcBef>
                <a:spcPts val="0"/>
              </a:spcBef>
              <a:spcAft>
                <a:spcPts val="0"/>
              </a:spcAft>
              <a:buSzPts val="1500"/>
              <a:buChar char="-"/>
            </a:pPr>
            <a:r>
              <a:rPr lang="en" sz="1500"/>
              <a:t>Helpful for aggregating data, visualising long-term trends, &amp; simplifying time-based analysis</a:t>
            </a:r>
            <a:endParaRPr sz="1500"/>
          </a:p>
          <a:p>
            <a:pPr indent="-323850" lvl="1" marL="914400" rtl="0" algn="l">
              <a:spcBef>
                <a:spcPts val="0"/>
              </a:spcBef>
              <a:spcAft>
                <a:spcPts val="0"/>
              </a:spcAft>
              <a:buSzPts val="1500"/>
              <a:buChar char="-"/>
            </a:pPr>
            <a:r>
              <a:rPr lang="en" sz="1500"/>
              <a:t>E.g. 2023 becomes 2020</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503825" y="2879400"/>
            <a:ext cx="4146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Time series of all variables were generated. All datasets agree with the overall positive correlation in TREFMXAV_U.</a:t>
            </a:r>
            <a:endParaRPr/>
          </a:p>
        </p:txBody>
      </p:sp>
      <p:pic>
        <p:nvPicPr>
          <p:cNvPr id="96" name="Google Shape;96;p18"/>
          <p:cNvPicPr preferRelativeResize="0"/>
          <p:nvPr/>
        </p:nvPicPr>
        <p:blipFill>
          <a:blip r:embed="rId3">
            <a:alphaModFix/>
          </a:blip>
          <a:stretch>
            <a:fillRect/>
          </a:stretch>
        </p:blipFill>
        <p:spPr>
          <a:xfrm>
            <a:off x="228400" y="91600"/>
            <a:ext cx="8641754" cy="2562150"/>
          </a:xfrm>
          <a:prstGeom prst="rect">
            <a:avLst/>
          </a:prstGeom>
          <a:noFill/>
          <a:ln>
            <a:noFill/>
          </a:ln>
        </p:spPr>
      </p:pic>
      <p:pic>
        <p:nvPicPr>
          <p:cNvPr id="97" name="Google Shape;97;p18"/>
          <p:cNvPicPr preferRelativeResize="0"/>
          <p:nvPr/>
        </p:nvPicPr>
        <p:blipFill rotWithShape="1">
          <a:blip r:embed="rId4">
            <a:alphaModFix/>
          </a:blip>
          <a:srcRect b="0" l="0" r="-14547" t="-14547"/>
          <a:stretch/>
        </p:blipFill>
        <p:spPr>
          <a:xfrm>
            <a:off x="5055897" y="2440950"/>
            <a:ext cx="3814249" cy="256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152400" y="300050"/>
            <a:ext cx="8839202" cy="2620668"/>
          </a:xfrm>
          <a:prstGeom prst="rect">
            <a:avLst/>
          </a:prstGeom>
          <a:noFill/>
          <a:ln>
            <a:noFill/>
          </a:ln>
        </p:spPr>
      </p:pic>
      <p:sp>
        <p:nvSpPr>
          <p:cNvPr id="103" name="Google Shape;103;p19"/>
          <p:cNvSpPr txBox="1"/>
          <p:nvPr/>
        </p:nvSpPr>
        <p:spPr>
          <a:xfrm>
            <a:off x="360950" y="3256725"/>
            <a:ext cx="4122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Notably</a:t>
            </a:r>
            <a:r>
              <a:rPr lang="en" sz="1800">
                <a:solidFill>
                  <a:schemeClr val="accent3"/>
                </a:solidFill>
                <a:latin typeface="Proxima Nova"/>
                <a:ea typeface="Proxima Nova"/>
                <a:cs typeface="Proxima Nova"/>
                <a:sym typeface="Proxima Nova"/>
              </a:rPr>
              <a:t>, some variables predict different trends and outcomes for other variables, for example PRECT.  </a:t>
            </a:r>
            <a:endParaRPr sz="1800">
              <a:solidFill>
                <a:schemeClr val="accent3"/>
              </a:solidFill>
              <a:latin typeface="Proxima Nova"/>
              <a:ea typeface="Proxima Nova"/>
              <a:cs typeface="Proxima Nova"/>
              <a:sym typeface="Proxima Nova"/>
            </a:endParaRPr>
          </a:p>
        </p:txBody>
      </p:sp>
      <p:pic>
        <p:nvPicPr>
          <p:cNvPr id="104" name="Google Shape;104;p19"/>
          <p:cNvPicPr preferRelativeResize="0"/>
          <p:nvPr/>
        </p:nvPicPr>
        <p:blipFill>
          <a:blip r:embed="rId4">
            <a:alphaModFix/>
          </a:blip>
          <a:stretch>
            <a:fillRect/>
          </a:stretch>
        </p:blipFill>
        <p:spPr>
          <a:xfrm>
            <a:off x="4918675" y="2920725"/>
            <a:ext cx="3637426" cy="198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2283525" y="76200"/>
            <a:ext cx="6776150" cy="4838702"/>
          </a:xfrm>
          <a:prstGeom prst="rect">
            <a:avLst/>
          </a:prstGeom>
          <a:noFill/>
          <a:ln>
            <a:noFill/>
          </a:ln>
        </p:spPr>
      </p:pic>
      <p:sp>
        <p:nvSpPr>
          <p:cNvPr id="110" name="Google Shape;110;p20"/>
          <p:cNvSpPr txBox="1"/>
          <p:nvPr/>
        </p:nvSpPr>
        <p:spPr>
          <a:xfrm>
            <a:off x="240800" y="885900"/>
            <a:ext cx="1968900" cy="41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Examination of TREFMXAV_U by decade using dataset 003.</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Warming trend can be seen here, with lighter colours representing higher temperatures.</a:t>
            </a:r>
            <a:endParaRPr sz="1800">
              <a:solidFill>
                <a:schemeClr val="accent3"/>
              </a:solidFill>
              <a:latin typeface="Proxima Nova"/>
              <a:ea typeface="Proxima Nova"/>
              <a:cs typeface="Proxima Nova"/>
              <a:sym typeface="Proxima Nova"/>
            </a:endParaRPr>
          </a:p>
        </p:txBody>
      </p:sp>
      <p:sp>
        <p:nvSpPr>
          <p:cNvPr id="111" name="Google Shape;111;p20"/>
          <p:cNvSpPr txBox="1"/>
          <p:nvPr/>
        </p:nvSpPr>
        <p:spPr>
          <a:xfrm>
            <a:off x="240800" y="229675"/>
            <a:ext cx="7087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Proxima Nova"/>
                <a:ea typeface="Proxima Nova"/>
                <a:cs typeface="Proxima Nova"/>
                <a:sym typeface="Proxima Nova"/>
              </a:rPr>
              <a:t>EDA</a:t>
            </a:r>
            <a:endParaRPr sz="2500">
              <a:solidFill>
                <a:schemeClr val="dk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2308150" y="76200"/>
            <a:ext cx="6776150" cy="4838702"/>
          </a:xfrm>
          <a:prstGeom prst="rect">
            <a:avLst/>
          </a:prstGeom>
          <a:noFill/>
          <a:ln>
            <a:noFill/>
          </a:ln>
        </p:spPr>
      </p:pic>
      <p:sp>
        <p:nvSpPr>
          <p:cNvPr id="117" name="Google Shape;117;p21"/>
          <p:cNvSpPr txBox="1"/>
          <p:nvPr/>
        </p:nvSpPr>
        <p:spPr>
          <a:xfrm>
            <a:off x="113650" y="325200"/>
            <a:ext cx="21945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Examination of TREFMXAV_U by decade averaged across all datasets.</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Warming trend is also seen when using the mean of all datasets.</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The average % change of TREFMXAV_U across all datasets is +11.87% </a:t>
            </a:r>
            <a:endParaRPr sz="18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